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9" r:id="rId3"/>
    <p:sldId id="280" r:id="rId4"/>
    <p:sldId id="281" r:id="rId5"/>
    <p:sldId id="282" r:id="rId6"/>
    <p:sldId id="284" r:id="rId7"/>
    <p:sldId id="283" r:id="rId8"/>
    <p:sldId id="285" r:id="rId9"/>
    <p:sldId id="286" r:id="rId10"/>
    <p:sldId id="288" r:id="rId11"/>
    <p:sldId id="289" r:id="rId12"/>
    <p:sldId id="290" r:id="rId13"/>
    <p:sldId id="292" r:id="rId14"/>
    <p:sldId id="291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82579"/>
  </p:normalViewPr>
  <p:slideViewPr>
    <p:cSldViewPr snapToGrid="0">
      <p:cViewPr varScale="1">
        <p:scale>
          <a:sx n="82" d="100"/>
          <a:sy n="82" d="100"/>
        </p:scale>
        <p:origin x="8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BA84A34-FCB9-4581-A238-B6030D2615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956F3BA-8F89-494D-87B3-A6CD1FDF8A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96C79-1060-40E7-AB62-3A52AD348EA8}" type="datetimeFigureOut">
              <a:rPr lang="de-DE" smtClean="0"/>
              <a:t>22.02.2022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E70C68-C1E6-4F57-99E1-A4F70A03D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839BF7-7D79-4D5B-BBF4-5967291548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7795E-16E0-4F4C-AB38-A0075846B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65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0A8216-69D7-E744-84B9-D19596F56F95}" type="datetimeFigureOut">
              <a:rPr lang="en-CN" smtClean="0"/>
              <a:t>02/22/2022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B4524-F189-4D48-BF50-E852409D4BC8}" type="slidenum">
              <a:rPr lang="en-CN" smtClean="0"/>
              <a:t>‹Nr.›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73065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04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3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4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94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89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9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6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2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1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6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8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0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7AAEFC-156E-1144-8D57-FBE2CD3B6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ahaufnahme von verbindenden Mustern">
            <a:extLst>
              <a:ext uri="{FF2B5EF4-FFF2-40B4-BE49-F238E27FC236}">
                <a16:creationId xmlns:a16="http://schemas.microsoft.com/office/drawing/2014/main" id="{3D3747A9-E532-49FC-899C-655EC7FDF6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-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AF0997A-7C0F-4AD2-BA90-5FE341A17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7594" y="805231"/>
            <a:ext cx="3876811" cy="5245563"/>
          </a:xfrm>
          <a:custGeom>
            <a:avLst/>
            <a:gdLst>
              <a:gd name="connsiteX0" fmla="*/ 1941583 w 3876811"/>
              <a:gd name="connsiteY0" fmla="*/ 0 h 5245563"/>
              <a:gd name="connsiteX1" fmla="*/ 2111641 w 3876811"/>
              <a:gd name="connsiteY1" fmla="*/ 149097 h 5245563"/>
              <a:gd name="connsiteX2" fmla="*/ 3370493 w 3876811"/>
              <a:gd name="connsiteY2" fmla="*/ 774451 h 5245563"/>
              <a:gd name="connsiteX3" fmla="*/ 3876811 w 3876811"/>
              <a:gd name="connsiteY3" fmla="*/ 1854684 h 5245563"/>
              <a:gd name="connsiteX4" fmla="*/ 3876811 w 3876811"/>
              <a:gd name="connsiteY4" fmla="*/ 2019920 h 5245563"/>
              <a:gd name="connsiteX5" fmla="*/ 3876811 w 3876811"/>
              <a:gd name="connsiteY5" fmla="*/ 2491569 h 5245563"/>
              <a:gd name="connsiteX6" fmla="*/ 3876811 w 3876811"/>
              <a:gd name="connsiteY6" fmla="*/ 2753995 h 5245563"/>
              <a:gd name="connsiteX7" fmla="*/ 3876811 w 3876811"/>
              <a:gd name="connsiteY7" fmla="*/ 3115353 h 5245563"/>
              <a:gd name="connsiteX8" fmla="*/ 3876811 w 3876811"/>
              <a:gd name="connsiteY8" fmla="*/ 3390879 h 5245563"/>
              <a:gd name="connsiteX9" fmla="*/ 3370493 w 3876811"/>
              <a:gd name="connsiteY9" fmla="*/ 4471114 h 5245563"/>
              <a:gd name="connsiteX10" fmla="*/ 2111639 w 3876811"/>
              <a:gd name="connsiteY10" fmla="*/ 5096465 h 5245563"/>
              <a:gd name="connsiteX11" fmla="*/ 1935228 w 3876811"/>
              <a:gd name="connsiteY11" fmla="*/ 5245563 h 5245563"/>
              <a:gd name="connsiteX12" fmla="*/ 1765171 w 3876811"/>
              <a:gd name="connsiteY12" fmla="*/ 5096465 h 5245563"/>
              <a:gd name="connsiteX13" fmla="*/ 506317 w 3876811"/>
              <a:gd name="connsiteY13" fmla="*/ 4471114 h 5245563"/>
              <a:gd name="connsiteX14" fmla="*/ 0 w 3876811"/>
              <a:gd name="connsiteY14" fmla="*/ 3390879 h 5245563"/>
              <a:gd name="connsiteX15" fmla="*/ 0 w 3876811"/>
              <a:gd name="connsiteY15" fmla="*/ 3115353 h 5245563"/>
              <a:gd name="connsiteX16" fmla="*/ 0 w 3876811"/>
              <a:gd name="connsiteY16" fmla="*/ 2753995 h 5245563"/>
              <a:gd name="connsiteX17" fmla="*/ 0 w 3876811"/>
              <a:gd name="connsiteY17" fmla="*/ 2491569 h 5245563"/>
              <a:gd name="connsiteX18" fmla="*/ 0 w 3876811"/>
              <a:gd name="connsiteY18" fmla="*/ 2019920 h 5245563"/>
              <a:gd name="connsiteX19" fmla="*/ 0 w 3876811"/>
              <a:gd name="connsiteY19" fmla="*/ 1854684 h 5245563"/>
              <a:gd name="connsiteX20" fmla="*/ 506318 w 3876811"/>
              <a:gd name="connsiteY20" fmla="*/ 774451 h 5245563"/>
              <a:gd name="connsiteX21" fmla="*/ 1765173 w 3876811"/>
              <a:gd name="connsiteY21" fmla="*/ 149097 h 524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6811" h="5245563">
                <a:moveTo>
                  <a:pt x="1941583" y="0"/>
                </a:moveTo>
                <a:lnTo>
                  <a:pt x="2111641" y="149097"/>
                </a:lnTo>
                <a:cubicBezTo>
                  <a:pt x="2533315" y="474958"/>
                  <a:pt x="3008487" y="564716"/>
                  <a:pt x="3370493" y="774451"/>
                </a:cubicBezTo>
                <a:cubicBezTo>
                  <a:pt x="3718590" y="1017851"/>
                  <a:pt x="3876811" y="1296993"/>
                  <a:pt x="3876811" y="1854684"/>
                </a:cubicBezTo>
                <a:lnTo>
                  <a:pt x="3876811" y="2019920"/>
                </a:lnTo>
                <a:lnTo>
                  <a:pt x="3876811" y="2491569"/>
                </a:lnTo>
                <a:lnTo>
                  <a:pt x="3876811" y="2753995"/>
                </a:lnTo>
                <a:lnTo>
                  <a:pt x="3876811" y="3115353"/>
                </a:lnTo>
                <a:lnTo>
                  <a:pt x="3876811" y="3390879"/>
                </a:lnTo>
                <a:cubicBezTo>
                  <a:pt x="3876811" y="3948571"/>
                  <a:pt x="3718588" y="4227713"/>
                  <a:pt x="3370493" y="4471114"/>
                </a:cubicBezTo>
                <a:cubicBezTo>
                  <a:pt x="3008484" y="4680847"/>
                  <a:pt x="2533312" y="4770605"/>
                  <a:pt x="2111639" y="5096465"/>
                </a:cubicBezTo>
                <a:lnTo>
                  <a:pt x="1935228" y="5245563"/>
                </a:lnTo>
                <a:lnTo>
                  <a:pt x="1765171" y="5096465"/>
                </a:lnTo>
                <a:cubicBezTo>
                  <a:pt x="1343496" y="4770605"/>
                  <a:pt x="868325" y="4680847"/>
                  <a:pt x="506317" y="4471114"/>
                </a:cubicBezTo>
                <a:cubicBezTo>
                  <a:pt x="158223" y="4227713"/>
                  <a:pt x="0" y="3948571"/>
                  <a:pt x="0" y="3390879"/>
                </a:cubicBezTo>
                <a:lnTo>
                  <a:pt x="0" y="3115353"/>
                </a:lnTo>
                <a:lnTo>
                  <a:pt x="0" y="2753995"/>
                </a:lnTo>
                <a:lnTo>
                  <a:pt x="0" y="2491569"/>
                </a:lnTo>
                <a:lnTo>
                  <a:pt x="0" y="2019920"/>
                </a:lnTo>
                <a:lnTo>
                  <a:pt x="0" y="1854684"/>
                </a:lnTo>
                <a:cubicBezTo>
                  <a:pt x="0" y="1296993"/>
                  <a:pt x="158224" y="1017851"/>
                  <a:pt x="506318" y="774451"/>
                </a:cubicBezTo>
                <a:cubicBezTo>
                  <a:pt x="868327" y="564716"/>
                  <a:pt x="1343498" y="474958"/>
                  <a:pt x="1765173" y="149097"/>
                </a:cubicBezTo>
                <a:close/>
              </a:path>
            </a:pathLst>
          </a:cu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521389" y="1826096"/>
            <a:ext cx="3149221" cy="2142699"/>
          </a:xfrm>
        </p:spPr>
        <p:txBody>
          <a:bodyPr anchor="b">
            <a:normAutofit/>
          </a:bodyPr>
          <a:lstStyle/>
          <a:p>
            <a:pPr algn="ctr"/>
            <a:r>
              <a:rPr lang="de-DE" sz="4000" dirty="0" err="1">
                <a:solidFill>
                  <a:schemeClr val="bg1"/>
                </a:solidFill>
                <a:ea typeface="+mj-lt"/>
                <a:cs typeface="+mj-lt"/>
              </a:rPr>
              <a:t>Locomotion</a:t>
            </a:r>
            <a:r>
              <a:rPr lang="de-DE" sz="4000" dirty="0">
                <a:solidFill>
                  <a:schemeClr val="bg1"/>
                </a:solidFill>
                <a:ea typeface="+mj-lt"/>
                <a:cs typeface="+mj-lt"/>
              </a:rPr>
              <a:t> in Virtual Reality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42512" y="4196605"/>
            <a:ext cx="2906973" cy="577411"/>
          </a:xfrm>
        </p:spPr>
        <p:txBody>
          <a:bodyPr anchor="t">
            <a:normAutofit/>
          </a:bodyPr>
          <a:lstStyle/>
          <a:p>
            <a:pPr algn="ctr"/>
            <a:r>
              <a:rPr lang="de-DE" dirty="0">
                <a:solidFill>
                  <a:srgbClr val="FFFFFF"/>
                </a:solidFill>
              </a:rPr>
              <a:t>Theo Braune</a:t>
            </a:r>
          </a:p>
          <a:p>
            <a:pPr algn="ctr"/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69"/>
    </mc:Choice>
    <mc:Fallback xmlns="">
      <p:transition spd="slow" advTm="1566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Early </a:t>
            </a:r>
            <a:r>
              <a:rPr lang="de-DE" dirty="0" err="1"/>
              <a:t>version</a:t>
            </a:r>
            <a:r>
              <a:rPr lang="de-DE" dirty="0"/>
              <a:t> </a:t>
            </a:r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bug</a:t>
            </a:r>
            <a:r>
              <a:rPr lang="de-DE" dirty="0"/>
              <a:t>, </a:t>
            </a:r>
            <a:r>
              <a:rPr lang="de-DE" dirty="0" err="1"/>
              <a:t>gave</a:t>
            </a:r>
            <a:r>
              <a:rPr lang="de-DE" dirty="0"/>
              <a:t> </a:t>
            </a:r>
            <a:r>
              <a:rPr lang="de-DE" dirty="0" err="1"/>
              <a:t>downgrade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presence</a:t>
            </a:r>
            <a:r>
              <a:rPr lang="de-DE" dirty="0"/>
              <a:t> score</a:t>
            </a:r>
          </a:p>
          <a:p>
            <a:r>
              <a:rPr lang="de-DE" dirty="0"/>
              <a:t>Positive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 and </a:t>
            </a:r>
            <a:r>
              <a:rPr lang="de-DE" dirty="0" err="1"/>
              <a:t>sound</a:t>
            </a:r>
            <a:r>
              <a:rPr lang="de-DE" dirty="0"/>
              <a:t> (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familiar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VR)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B74339-1183-40CE-AF56-0B65A5323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405457"/>
              </p:ext>
            </p:extLst>
          </p:nvPr>
        </p:nvGraphicFramePr>
        <p:xfrm>
          <a:off x="1426158" y="3788854"/>
          <a:ext cx="6966855" cy="1752600"/>
        </p:xfrm>
        <a:graphic>
          <a:graphicData uri="http://schemas.openxmlformats.org/drawingml/2006/table">
            <a:tbl>
              <a:tblPr lastCol="1">
                <a:tableStyleId>{00A15C55-8517-42AA-B614-E9B94910E393}</a:tableStyleId>
              </a:tblPr>
              <a:tblGrid>
                <a:gridCol w="995265">
                  <a:extLst>
                    <a:ext uri="{9D8B030D-6E8A-4147-A177-3AD203B41FA5}">
                      <a16:colId xmlns:a16="http://schemas.microsoft.com/office/drawing/2014/main" val="28986128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4281058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3470301377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238340461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1503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5867844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24761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42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521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389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Presence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986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30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general</a:t>
            </a:r>
            <a:r>
              <a:rPr lang="de-DE" dirty="0"/>
              <a:t> not </a:t>
            </a:r>
            <a:r>
              <a:rPr lang="de-DE" dirty="0" err="1"/>
              <a:t>huge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cyber</a:t>
            </a:r>
            <a:r>
              <a:rPr lang="de-DE" dirty="0"/>
              <a:t> </a:t>
            </a:r>
            <a:r>
              <a:rPr lang="de-DE" dirty="0" err="1"/>
              <a:t>sickness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flying</a:t>
            </a:r>
            <a:r>
              <a:rPr lang="de-DE" dirty="0"/>
              <a:t> and </a:t>
            </a:r>
            <a:r>
              <a:rPr lang="de-DE" dirty="0" err="1"/>
              <a:t>jumping</a:t>
            </a:r>
            <a:endParaRPr lang="de-DE" dirty="0"/>
          </a:p>
          <a:p>
            <a:r>
              <a:rPr lang="de-DE" dirty="0"/>
              <a:t>Nausea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appear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inertia</a:t>
            </a:r>
            <a:r>
              <a:rPr lang="de-DE" dirty="0"/>
              <a:t> in </a:t>
            </a:r>
            <a:r>
              <a:rPr lang="de-DE" dirty="0" err="1"/>
              <a:t>corners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B74339-1183-40CE-AF56-0B65A5323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56319"/>
              </p:ext>
            </p:extLst>
          </p:nvPr>
        </p:nvGraphicFramePr>
        <p:xfrm>
          <a:off x="1249177" y="3429000"/>
          <a:ext cx="6966855" cy="2123440"/>
        </p:xfrm>
        <a:graphic>
          <a:graphicData uri="http://schemas.openxmlformats.org/drawingml/2006/table">
            <a:tbl>
              <a:tblPr lastCol="1">
                <a:tableStyleId>{00A15C55-8517-42AA-B614-E9B94910E393}</a:tableStyleId>
              </a:tblPr>
              <a:tblGrid>
                <a:gridCol w="995265">
                  <a:extLst>
                    <a:ext uri="{9D8B030D-6E8A-4147-A177-3AD203B41FA5}">
                      <a16:colId xmlns:a16="http://schemas.microsoft.com/office/drawing/2014/main" val="28986128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4281058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3470301377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238340461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1503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5867844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24761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42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521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389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Presence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986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Sickness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861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909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generally</a:t>
            </a:r>
            <a:r>
              <a:rPr lang="de-DE" dirty="0"/>
              <a:t> </a:t>
            </a:r>
            <a:r>
              <a:rPr lang="de-DE" dirty="0" err="1"/>
              <a:t>gave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had</a:t>
            </a:r>
            <a:r>
              <a:rPr lang="de-DE" dirty="0"/>
              <a:t> </a:t>
            </a:r>
            <a:r>
              <a:rPr lang="de-DE" dirty="0" err="1"/>
              <a:t>fun</a:t>
            </a:r>
            <a:endParaRPr lang="de-DE" dirty="0"/>
          </a:p>
          <a:p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</a:t>
            </a:r>
            <a:r>
              <a:rPr lang="de-DE" dirty="0" err="1"/>
              <a:t>eye</a:t>
            </a:r>
            <a:r>
              <a:rPr lang="de-DE" dirty="0"/>
              <a:t>, </a:t>
            </a:r>
            <a:r>
              <a:rPr lang="de-DE" dirty="0" err="1"/>
              <a:t>there</a:t>
            </a:r>
            <a:r>
              <a:rPr lang="de-DE" dirty="0"/>
              <a:t> was a </a:t>
            </a:r>
            <a:r>
              <a:rPr lang="de-DE"/>
              <a:t>downscale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B74339-1183-40CE-AF56-0B65A5323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381247"/>
              </p:ext>
            </p:extLst>
          </p:nvPr>
        </p:nvGraphicFramePr>
        <p:xfrm>
          <a:off x="1249177" y="3429000"/>
          <a:ext cx="6966855" cy="2494280"/>
        </p:xfrm>
        <a:graphic>
          <a:graphicData uri="http://schemas.openxmlformats.org/drawingml/2006/table">
            <a:tbl>
              <a:tblPr lastCol="1">
                <a:tableStyleId>{00A15C55-8517-42AA-B614-E9B94910E393}</a:tableStyleId>
              </a:tblPr>
              <a:tblGrid>
                <a:gridCol w="995265">
                  <a:extLst>
                    <a:ext uri="{9D8B030D-6E8A-4147-A177-3AD203B41FA5}">
                      <a16:colId xmlns:a16="http://schemas.microsoft.com/office/drawing/2014/main" val="28986128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4281058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3470301377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238340461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1503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5867844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24761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42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521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389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Presence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986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Sickness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861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93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064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generally</a:t>
            </a:r>
            <a:r>
              <a:rPr lang="de-DE" dirty="0"/>
              <a:t> </a:t>
            </a:r>
            <a:r>
              <a:rPr lang="de-DE" dirty="0" err="1"/>
              <a:t>gave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had</a:t>
            </a:r>
            <a:r>
              <a:rPr lang="de-DE" dirty="0"/>
              <a:t> </a:t>
            </a:r>
            <a:r>
              <a:rPr lang="de-DE" dirty="0" err="1"/>
              <a:t>fun</a:t>
            </a:r>
            <a:endParaRPr lang="de-DE" dirty="0"/>
          </a:p>
          <a:p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</a:t>
            </a:r>
            <a:r>
              <a:rPr lang="de-DE" dirty="0" err="1"/>
              <a:t>eye</a:t>
            </a:r>
            <a:r>
              <a:rPr lang="de-DE" dirty="0"/>
              <a:t>, </a:t>
            </a:r>
            <a:r>
              <a:rPr lang="de-DE" dirty="0" err="1"/>
              <a:t>there</a:t>
            </a:r>
            <a:r>
              <a:rPr lang="de-DE" dirty="0"/>
              <a:t> was a </a:t>
            </a:r>
            <a:r>
              <a:rPr lang="de-DE" dirty="0" err="1"/>
              <a:t>downscale</a:t>
            </a:r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others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fast, </a:t>
            </a:r>
            <a:r>
              <a:rPr lang="de-DE" dirty="0" err="1"/>
              <a:t>relatively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accuracy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high </a:t>
            </a:r>
            <a:r>
              <a:rPr lang="de-DE" dirty="0" err="1"/>
              <a:t>presence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5505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E72F7E-01C7-419D-B191-2734EE991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5A7D24-43ED-4C5F-B6D7-03D58D254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Advantages:</a:t>
            </a:r>
          </a:p>
          <a:p>
            <a:r>
              <a:rPr lang="de-DE" dirty="0"/>
              <a:t>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fun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r>
              <a:rPr lang="de-DE" dirty="0" err="1"/>
              <a:t>Almost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cyber-</a:t>
            </a:r>
            <a:r>
              <a:rPr lang="de-DE" dirty="0" err="1"/>
              <a:t>sickness</a:t>
            </a:r>
            <a:endParaRPr lang="de-DE" dirty="0"/>
          </a:p>
          <a:p>
            <a:r>
              <a:rPr lang="de-DE" b="1" dirty="0" err="1"/>
              <a:t>Disadvantages</a:t>
            </a:r>
            <a:r>
              <a:rPr lang="de-DE" b="1" dirty="0"/>
              <a:t>:</a:t>
            </a:r>
          </a:p>
          <a:p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precisely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boxes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jumping</a:t>
            </a:r>
            <a:endParaRPr lang="de-DE" dirty="0"/>
          </a:p>
          <a:p>
            <a:r>
              <a:rPr lang="de-DE" dirty="0" err="1"/>
              <a:t>Precise</a:t>
            </a:r>
            <a:r>
              <a:rPr lang="de-DE" dirty="0"/>
              <a:t> </a:t>
            </a:r>
            <a:r>
              <a:rPr lang="de-DE"/>
              <a:t>and fast </a:t>
            </a:r>
            <a:r>
              <a:rPr lang="de-DE" dirty="0" err="1"/>
              <a:t>steering</a:t>
            </a:r>
            <a:r>
              <a:rPr lang="de-DE" dirty="0"/>
              <a:t> </a:t>
            </a:r>
            <a:r>
              <a:rPr lang="de-DE" dirty="0" err="1"/>
              <a:t>difficult</a:t>
            </a:r>
            <a:endParaRPr lang="de-DE" dirty="0"/>
          </a:p>
          <a:p>
            <a:r>
              <a:rPr lang="de-DE" b="1" dirty="0"/>
              <a:t>Advantage/</a:t>
            </a:r>
            <a:r>
              <a:rPr lang="de-DE" b="1" dirty="0" err="1"/>
              <a:t>Disadvantage</a:t>
            </a:r>
            <a:r>
              <a:rPr lang="de-DE" dirty="0"/>
              <a:t>: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demanding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146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78AA6-962B-4A9F-9758-19B0B34D7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General </a:t>
            </a:r>
            <a:r>
              <a:rPr lang="de-DE" dirty="0" err="1"/>
              <a:t>idea</a:t>
            </a:r>
            <a:endParaRPr lang="de-DE" dirty="0"/>
          </a:p>
        </p:txBody>
      </p:sp>
      <p:pic>
        <p:nvPicPr>
          <p:cNvPr id="10" name="langlauf">
            <a:hlinkClick r:id="" action="ppaction://media"/>
            <a:extLst>
              <a:ext uri="{FF2B5EF4-FFF2-40B4-BE49-F238E27FC236}">
                <a16:creationId xmlns:a16="http://schemas.microsoft.com/office/drawing/2014/main" id="{02A287AC-EA97-4F00-A220-15AC3981FC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43973" y="2166620"/>
            <a:ext cx="6491287" cy="3651250"/>
          </a:xfr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57B6953-15FA-4EE7-A505-BCB75D2C665F}"/>
              </a:ext>
            </a:extLst>
          </p:cNvPr>
          <p:cNvSpPr txBox="1"/>
          <p:nvPr/>
        </p:nvSpPr>
        <p:spPr>
          <a:xfrm>
            <a:off x="1341120" y="2931160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Cross-Country-</a:t>
            </a:r>
            <a:r>
              <a:rPr lang="de-DE" dirty="0" err="1"/>
              <a:t>Skiing</a:t>
            </a:r>
            <a:r>
              <a:rPr lang="de-DE" dirty="0"/>
              <a:t>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D358F57-5040-403F-B21B-5D8E31381D46}"/>
              </a:ext>
            </a:extLst>
          </p:cNvPr>
          <p:cNvSpPr txBox="1"/>
          <p:nvPr/>
        </p:nvSpPr>
        <p:spPr>
          <a:xfrm>
            <a:off x="1361440" y="3520440"/>
            <a:ext cx="2482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Every time a </a:t>
            </a:r>
            <a:r>
              <a:rPr lang="de-DE" dirty="0" err="1"/>
              <a:t>stroke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, a 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pushes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rider</a:t>
            </a:r>
            <a:r>
              <a:rPr lang="de-DE" dirty="0"/>
              <a:t> </a:t>
            </a:r>
            <a:r>
              <a:rPr lang="de-DE" dirty="0" err="1"/>
              <a:t>forwards</a:t>
            </a:r>
            <a:r>
              <a:rPr lang="de-DE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3814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4)">
                                      <p:cBhvr>
                                        <p:cTn id="14" dur="58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4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ABC678-D0CD-488B-8B9C-7898147B8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CEC8CA-D691-4932-87EC-F2298FD68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E909A29-7AC0-47AC-866C-81F0BF5E0C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309" y="2248257"/>
            <a:ext cx="3945117" cy="365015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D7A524E-218D-4B9D-B70D-4A9FA8B5DF1C}"/>
              </a:ext>
            </a:extLst>
          </p:cNvPr>
          <p:cNvSpPr txBox="1"/>
          <p:nvPr/>
        </p:nvSpPr>
        <p:spPr>
          <a:xfrm>
            <a:off x="1068344" y="245381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Place </a:t>
            </a:r>
            <a:r>
              <a:rPr lang="de-DE" dirty="0" err="1"/>
              <a:t>four</a:t>
            </a:r>
            <a:r>
              <a:rPr lang="de-DE" dirty="0"/>
              <a:t> </a:t>
            </a:r>
            <a:r>
              <a:rPr lang="de-DE" dirty="0" err="1"/>
              <a:t>boxes</a:t>
            </a:r>
            <a:r>
              <a:rPr lang="de-DE" dirty="0"/>
              <a:t> in front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rider</a:t>
            </a:r>
            <a:r>
              <a:rPr lang="de-DE" dirty="0"/>
              <a:t>/</a:t>
            </a:r>
            <a:r>
              <a:rPr lang="de-DE" dirty="0" err="1"/>
              <a:t>OVRCamera</a:t>
            </a:r>
            <a:r>
              <a:rPr lang="de-DE" dirty="0"/>
              <a:t> </a:t>
            </a:r>
            <a:r>
              <a:rPr lang="de-DE" dirty="0" err="1"/>
              <a:t>Rig</a:t>
            </a:r>
            <a:endParaRPr lang="de-DE" dirty="0"/>
          </a:p>
          <a:p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5EE66BD-DB26-4ED7-B0EF-65683F433A55}"/>
              </a:ext>
            </a:extLst>
          </p:cNvPr>
          <p:cNvSpPr txBox="1"/>
          <p:nvPr/>
        </p:nvSpPr>
        <p:spPr>
          <a:xfrm>
            <a:off x="1068344" y="2965884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 a </a:t>
            </a:r>
            <a:r>
              <a:rPr lang="de-DE" dirty="0" err="1"/>
              <a:t>collider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controllers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detact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controller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upper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lower</a:t>
            </a:r>
            <a:r>
              <a:rPr lang="de-DE" dirty="0"/>
              <a:t> box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69B84EA-00DB-420E-B2EF-7F860523F09A}"/>
              </a:ext>
            </a:extLst>
          </p:cNvPr>
          <p:cNvSpPr txBox="1"/>
          <p:nvPr/>
        </p:nvSpPr>
        <p:spPr>
          <a:xfrm>
            <a:off x="1068344" y="3872171"/>
            <a:ext cx="5191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</a:t>
            </a:r>
            <a:r>
              <a:rPr lang="de-DE" dirty="0" err="1"/>
              <a:t>trigger</a:t>
            </a:r>
            <a:r>
              <a:rPr lang="de-DE" dirty="0"/>
              <a:t> a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feedback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controller</a:t>
            </a:r>
            <a:r>
              <a:rPr lang="de-DE" dirty="0"/>
              <a:t> and </a:t>
            </a:r>
            <a:r>
              <a:rPr lang="de-DE" dirty="0" err="1"/>
              <a:t>play</a:t>
            </a:r>
            <a:r>
              <a:rPr lang="de-DE" dirty="0"/>
              <a:t> a </a:t>
            </a:r>
            <a:r>
              <a:rPr lang="de-DE" dirty="0" err="1"/>
              <a:t>hitting</a:t>
            </a:r>
            <a:r>
              <a:rPr lang="de-DE" dirty="0"/>
              <a:t> </a:t>
            </a:r>
            <a:r>
              <a:rPr lang="de-DE" dirty="0" err="1"/>
              <a:t>snow</a:t>
            </a:r>
            <a:r>
              <a:rPr lang="de-DE" dirty="0"/>
              <a:t> </a:t>
            </a:r>
            <a:r>
              <a:rPr lang="de-DE" dirty="0" err="1"/>
              <a:t>sound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721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84B9E-DABA-4EE6-A7F0-D00090E4C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4AA388-CCE4-4927-B7DA-DBDA16324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steer</a:t>
            </a:r>
            <a:r>
              <a:rPr lang="de-DE" dirty="0"/>
              <a:t>, perform a push,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directed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viewing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.</a:t>
            </a:r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uphill</a:t>
            </a:r>
            <a:r>
              <a:rPr lang="de-DE" dirty="0"/>
              <a:t>,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supplementary</a:t>
            </a:r>
            <a:r>
              <a:rPr lang="de-DE" dirty="0"/>
              <a:t> </a:t>
            </a:r>
            <a:r>
              <a:rPr lang="de-DE" dirty="0" err="1"/>
              <a:t>drag</a:t>
            </a:r>
            <a:r>
              <a:rPr lang="de-DE" dirty="0"/>
              <a:t>,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downhill</a:t>
            </a:r>
            <a:r>
              <a:rPr lang="de-DE" dirty="0"/>
              <a:t>, </a:t>
            </a:r>
            <a:r>
              <a:rPr lang="de-DE" dirty="0" err="1"/>
              <a:t>add</a:t>
            </a:r>
            <a:r>
              <a:rPr lang="de-DE" dirty="0"/>
              <a:t> negative </a:t>
            </a:r>
            <a:r>
              <a:rPr lang="de-DE" dirty="0" err="1"/>
              <a:t>drag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pic>
        <p:nvPicPr>
          <p:cNvPr id="4" name="uphill_downhill">
            <a:hlinkClick r:id="" action="ppaction://media"/>
            <a:extLst>
              <a:ext uri="{FF2B5EF4-FFF2-40B4-BE49-F238E27FC236}">
                <a16:creationId xmlns:a16="http://schemas.microsoft.com/office/drawing/2014/main" id="{119741DD-A7CE-4EE7-BA6D-844F24B6E8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6745" y="583267"/>
            <a:ext cx="10595152" cy="5959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6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84B9E-DABA-4EE6-A7F0-D00090E4C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4AA388-CCE4-4927-B7DA-DBDA16324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steer</a:t>
            </a:r>
            <a:r>
              <a:rPr lang="de-DE" dirty="0"/>
              <a:t>, perform a push,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directed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viewing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.</a:t>
            </a:r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uphill</a:t>
            </a:r>
            <a:r>
              <a:rPr lang="de-DE" dirty="0"/>
              <a:t>,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supplementary</a:t>
            </a:r>
            <a:r>
              <a:rPr lang="de-DE" dirty="0"/>
              <a:t> </a:t>
            </a:r>
            <a:r>
              <a:rPr lang="de-DE" dirty="0" err="1"/>
              <a:t>drag</a:t>
            </a:r>
            <a:r>
              <a:rPr lang="de-DE" dirty="0"/>
              <a:t>,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downhill</a:t>
            </a:r>
            <a:r>
              <a:rPr lang="de-DE" dirty="0"/>
              <a:t>, </a:t>
            </a:r>
            <a:r>
              <a:rPr lang="de-DE" dirty="0" err="1"/>
              <a:t>add</a:t>
            </a:r>
            <a:r>
              <a:rPr lang="de-DE" dirty="0"/>
              <a:t> negative </a:t>
            </a:r>
            <a:r>
              <a:rPr lang="de-DE" dirty="0" err="1"/>
              <a:t>drag</a:t>
            </a:r>
            <a:r>
              <a:rPr lang="de-DE" dirty="0"/>
              <a:t>.</a:t>
            </a:r>
          </a:p>
          <a:p>
            <a:r>
              <a:rPr lang="de-DE" dirty="0"/>
              <a:t>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corner</a:t>
            </a:r>
            <a:r>
              <a:rPr lang="de-DE" dirty="0"/>
              <a:t>, </a:t>
            </a:r>
            <a:r>
              <a:rPr lang="de-DE" dirty="0" err="1"/>
              <a:t>brake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secondary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trigger</a:t>
            </a:r>
            <a:r>
              <a:rPr lang="de-DE" dirty="0"/>
              <a:t> </a:t>
            </a:r>
            <a:r>
              <a:rPr lang="de-DE" dirty="0" err="1"/>
              <a:t>button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2766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4A415-662D-4E9F-8B9E-0CDCB4E1E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7FA35B-202B-4ED9-8883-A773E4D34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final </a:t>
            </a:r>
            <a:r>
              <a:rPr lang="de-DE" dirty="0" err="1"/>
              <a:t>coins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jump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unachievable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jump.</a:t>
            </a:r>
          </a:p>
          <a:p>
            <a:r>
              <a:rPr lang="de-DE" dirty="0"/>
              <a:t>The y-</a:t>
            </a:r>
            <a:r>
              <a:rPr lang="de-DE" dirty="0" err="1"/>
              <a:t>coordinate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pre-determined</a:t>
            </a:r>
            <a:r>
              <a:rPr lang="de-DE" dirty="0"/>
              <a:t>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546AFC37-00B7-4DE6-A718-F7ACB6586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60" y="2023864"/>
            <a:ext cx="9204960" cy="447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1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4A415-662D-4E9F-8B9E-0CDCB4E1E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7FA35B-202B-4ED9-8883-A773E4D34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final </a:t>
            </a:r>
            <a:r>
              <a:rPr lang="de-DE" dirty="0" err="1"/>
              <a:t>coins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jump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unachievable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jump.</a:t>
            </a:r>
          </a:p>
          <a:p>
            <a:r>
              <a:rPr lang="de-DE" dirty="0"/>
              <a:t>The y-</a:t>
            </a:r>
            <a:r>
              <a:rPr lang="de-DE" dirty="0" err="1"/>
              <a:t>coordinate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pre-determined</a:t>
            </a:r>
            <a:r>
              <a:rPr lang="de-DE" dirty="0"/>
              <a:t>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EBBB200-4DE1-4C39-B76D-1654C317C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76" y="2023864"/>
            <a:ext cx="11627448" cy="320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17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Participants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Virtual Reality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time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familiar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technology</a:t>
            </a:r>
            <a:r>
              <a:rPr lang="de-DE" dirty="0"/>
              <a:t>, but </a:t>
            </a:r>
            <a:r>
              <a:rPr lang="de-DE" dirty="0" err="1"/>
              <a:t>got</a:t>
            </a:r>
            <a:r>
              <a:rPr lang="de-DE" dirty="0"/>
              <a:t> </a:t>
            </a:r>
            <a:r>
              <a:rPr lang="de-DE" dirty="0" err="1"/>
              <a:t>comfortable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it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B74339-1183-40CE-AF56-0B65A5323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012749"/>
              </p:ext>
            </p:extLst>
          </p:nvPr>
        </p:nvGraphicFramePr>
        <p:xfrm>
          <a:off x="1440907" y="3331654"/>
          <a:ext cx="6966855" cy="1854200"/>
        </p:xfrm>
        <a:graphic>
          <a:graphicData uri="http://schemas.openxmlformats.org/drawingml/2006/table">
            <a:tbl>
              <a:tblPr lastCol="1">
                <a:tableStyleId>{00A15C55-8517-42AA-B614-E9B94910E393}</a:tableStyleId>
              </a:tblPr>
              <a:tblGrid>
                <a:gridCol w="995265">
                  <a:extLst>
                    <a:ext uri="{9D8B030D-6E8A-4147-A177-3AD203B41FA5}">
                      <a16:colId xmlns:a16="http://schemas.microsoft.com/office/drawing/2014/main" val="28986128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4281058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3470301377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238340461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1503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836333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24761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42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38.6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37.36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39.79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38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41.95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35.59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035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6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521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53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7C493-77C8-4E6E-A825-90FB53E7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E4A7E-05AB-49E3-89DC-A4DFBE237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Precise</a:t>
            </a:r>
            <a:r>
              <a:rPr lang="de-DE" dirty="0"/>
              <a:t> </a:t>
            </a:r>
            <a:r>
              <a:rPr lang="de-DE" dirty="0" err="1"/>
              <a:t>steering</a:t>
            </a:r>
            <a:r>
              <a:rPr lang="de-DE" dirty="0"/>
              <a:t> in </a:t>
            </a:r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fast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. </a:t>
            </a:r>
          </a:p>
          <a:p>
            <a:r>
              <a:rPr lang="de-DE" dirty="0"/>
              <a:t>The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coins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collected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55B74339-1183-40CE-AF56-0B65A5323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175904"/>
              </p:ext>
            </p:extLst>
          </p:nvPr>
        </p:nvGraphicFramePr>
        <p:xfrm>
          <a:off x="1440907" y="3331654"/>
          <a:ext cx="6966855" cy="2494280"/>
        </p:xfrm>
        <a:graphic>
          <a:graphicData uri="http://schemas.openxmlformats.org/drawingml/2006/table">
            <a:tbl>
              <a:tblPr lastCol="1">
                <a:tableStyleId>{00A15C55-8517-42AA-B614-E9B94910E393}</a:tableStyleId>
              </a:tblPr>
              <a:tblGrid>
                <a:gridCol w="995265">
                  <a:extLst>
                    <a:ext uri="{9D8B030D-6E8A-4147-A177-3AD203B41FA5}">
                      <a16:colId xmlns:a16="http://schemas.microsoft.com/office/drawing/2014/main" val="28986128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664281058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3470301377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238340461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150311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058678444"/>
                    </a:ext>
                  </a:extLst>
                </a:gridCol>
                <a:gridCol w="995265">
                  <a:extLst>
                    <a:ext uri="{9D8B030D-6E8A-4147-A177-3AD203B41FA5}">
                      <a16:colId xmlns:a16="http://schemas.microsoft.com/office/drawing/2014/main" val="424761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42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38.6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37.36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39.79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38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41.95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35.59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035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Sector</a:t>
                      </a:r>
                      <a:r>
                        <a:rPr lang="de-DE" dirty="0"/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19.02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6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95.86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521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389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52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Marrake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Breitbild</PresentationFormat>
  <Paragraphs>204</Paragraphs>
  <Slides>14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Goudy Old Style</vt:lpstr>
      <vt:lpstr>MarrakeshVTI</vt:lpstr>
      <vt:lpstr>Locomotion in Virtual Reality</vt:lpstr>
      <vt:lpstr>General idea</vt:lpstr>
      <vt:lpstr>Implementation </vt:lpstr>
      <vt:lpstr>Implementation</vt:lpstr>
      <vt:lpstr>Implementation</vt:lpstr>
      <vt:lpstr>Implementation</vt:lpstr>
      <vt:lpstr>Implementation</vt:lpstr>
      <vt:lpstr>Evaluation</vt:lpstr>
      <vt:lpstr>Evaluation</vt:lpstr>
      <vt:lpstr>Evaluation</vt:lpstr>
      <vt:lpstr>Evaluation</vt:lpstr>
      <vt:lpstr>Evaluation</vt:lpstr>
      <vt:lpstr>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theo</dc:creator>
  <cp:lastModifiedBy>Theo Gervinus</cp:lastModifiedBy>
  <cp:revision>815</cp:revision>
  <dcterms:created xsi:type="dcterms:W3CDTF">2021-11-01T18:30:57Z</dcterms:created>
  <dcterms:modified xsi:type="dcterms:W3CDTF">2022-02-22T12:26:17Z</dcterms:modified>
</cp:coreProperties>
</file>